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A9FEA-4776-47D2-8CE1-02C62DC19536}" type="datetimeFigureOut">
              <a:rPr lang="en-US"/>
              <a:pPr/>
              <a:t>3/19/2011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654BC-3928-4818-9959-93FE44A99A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983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452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626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869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380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113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634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167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82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05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35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85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29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71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52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805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54BC-3928-4818-9959-93FE44A99A79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49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3/19/2011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41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96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36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6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62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66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17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06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20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4475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79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31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Happiness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 writing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Once you have a question, look for an answer.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preliminary research on the internet.</a:t>
            </a:r>
          </a:p>
          <a:p>
            <a:r>
              <a:rPr lang="en-US"/>
              <a:t>Visit the library and find some sources.</a:t>
            </a:r>
          </a:p>
          <a:p>
            <a:r>
              <a:rPr lang="en-US"/>
              <a:t>Interview some experts.</a:t>
            </a:r>
          </a:p>
          <a:p>
            <a:r>
              <a:rPr lang="en-US"/>
              <a:t>Develop a hypothesis -- a tentative answer to your question.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3851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Keep track of your sources as you go.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Rath, Tom and Jim Harter. </a:t>
            </a:r>
            <a:r>
              <a:rPr lang="en-US" i="1"/>
              <a:t>Wellbeing: The Five Essential Elements</a:t>
            </a:r>
            <a:r>
              <a:rPr lang="en-US"/>
              <a:t>. New York: Gallup Press, 2010. Print. </a:t>
            </a:r>
          </a:p>
          <a:p>
            <a:pPr marL="68580" indent="0">
              <a:buNone/>
            </a:pPr>
            <a:r>
              <a:rPr lang="en-US"/>
              <a:t>Looks at five aspects of well being (career, social, financial, physical, and community) with research and recommendations for increasing them.</a:t>
            </a:r>
          </a:p>
        </p:txBody>
      </p:sp>
    </p:spTree>
    <p:extLst>
      <p:ext uri="{BB962C8B-B14F-4D97-AF65-F5344CB8AC3E}">
        <p14:creationId xmlns:p14="http://schemas.microsoft.com/office/powerpoint/2010/main" xmlns="" val="42400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Identify quotes with quotation marks.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3F3F3F"/>
                </a:solidFill>
              </a:rPr>
              <a:t>Henslin, Earl, and Daniel G. </a:t>
            </a:r>
            <a:r>
              <a:rPr lang="en-US" i="1">
                <a:solidFill>
                  <a:srgbClr val="3F3F3F"/>
                </a:solidFill>
              </a:rPr>
              <a:t>This Is Your Brain on Joy: A Revolutionary Program for Balancing Mood, Restoring Brain Health, and Nurturing Spiritual Growth</a:t>
            </a:r>
            <a:r>
              <a:rPr lang="en-US">
                <a:solidFill>
                  <a:srgbClr val="3F3F3F"/>
                </a:solidFill>
              </a:rPr>
              <a:t>. Nashville: Thomas Nelson Inc, 2009. 54. Print. </a:t>
            </a:r>
          </a:p>
          <a:p>
            <a:pPr marL="68580" indent="0">
              <a:buNone/>
            </a:pPr>
            <a:r>
              <a:rPr lang="en-US"/>
              <a:t>"When you are totally immersed in learning something new... your brain buzzes with joy."</a:t>
            </a:r>
          </a:p>
        </p:txBody>
      </p:sp>
    </p:spTree>
    <p:extLst>
      <p:ext uri="{BB962C8B-B14F-4D97-AF65-F5344CB8AC3E}">
        <p14:creationId xmlns:p14="http://schemas.microsoft.com/office/powerpoint/2010/main" xmlns="" val="18673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Organize your thoughts and information into an outline.</a:t>
            </a:r>
          </a:p>
        </p:txBody>
      </p:sp>
      <p:pic>
        <p:nvPicPr>
          <p:cNvPr id="5" name="Content Placeholder 4" descr="happiness-map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154979" y="2312988"/>
            <a:ext cx="3195492" cy="3494087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US" sz="1800">
                <a:solidFill>
                  <a:srgbClr val="3E3D2D"/>
                </a:solidFill>
                <a:latin typeface="Century Gothic"/>
              </a:rPr>
              <a:t>Physical wellbeing is essential for happiness.</a:t>
            </a:r>
            <a:br>
              <a:rPr lang="en-US" sz="1800">
                <a:solidFill>
                  <a:srgbClr val="3E3D2D"/>
                </a:solidFill>
                <a:latin typeface="Century Gothic"/>
              </a:rPr>
            </a:br>
            <a:r>
              <a:rPr lang="en-US" sz="1800">
                <a:solidFill>
                  <a:srgbClr val="3E3D2D"/>
                </a:solidFill>
                <a:latin typeface="Century Gothic"/>
              </a:rPr>
              <a:t>I. Chemical and physical changes in the brain affect happiness.</a:t>
            </a:r>
            <a:br>
              <a:rPr lang="en-US" sz="1800">
                <a:solidFill>
                  <a:srgbClr val="3E3D2D"/>
                </a:solidFill>
                <a:latin typeface="Century Gothic"/>
              </a:rPr>
            </a:br>
            <a:r>
              <a:rPr lang="en-US" sz="1800">
                <a:solidFill>
                  <a:srgbClr val="3E3D2D"/>
                </a:solidFill>
                <a:latin typeface="Century Gothic"/>
              </a:rPr>
              <a:t>II. Healthy habits create positive changes in the brain.</a:t>
            </a:r>
            <a:br>
              <a:rPr lang="en-US" sz="1800">
                <a:solidFill>
                  <a:srgbClr val="3E3D2D"/>
                </a:solidFill>
                <a:latin typeface="Century Gothic"/>
              </a:rPr>
            </a:br>
            <a:r>
              <a:rPr lang="en-US" sz="1800">
                <a:solidFill>
                  <a:srgbClr val="3E3D2D"/>
                </a:solidFill>
                <a:latin typeface="Century Gothic"/>
              </a:rPr>
              <a:t> A. Nutrition affects brain function.</a:t>
            </a:r>
            <a:br>
              <a:rPr lang="en-US" sz="1800">
                <a:solidFill>
                  <a:srgbClr val="3E3D2D"/>
                </a:solidFill>
                <a:latin typeface="Century Gothic"/>
              </a:rPr>
            </a:br>
            <a:r>
              <a:rPr lang="en-US" sz="1800">
                <a:solidFill>
                  <a:srgbClr val="3E3D2D"/>
                </a:solidFill>
                <a:latin typeface="Century Gothic"/>
              </a:rPr>
              <a:t> B. Exercise affects mood.</a:t>
            </a:r>
            <a:br>
              <a:rPr lang="en-US" sz="1800">
                <a:solidFill>
                  <a:srgbClr val="3E3D2D"/>
                </a:solidFill>
                <a:latin typeface="Century Gothic"/>
              </a:rPr>
            </a:br>
            <a:r>
              <a:rPr lang="en-US" sz="1800">
                <a:solidFill>
                  <a:srgbClr val="3E3D2D"/>
                </a:solidFill>
                <a:latin typeface="Century Gothic"/>
              </a:rPr>
              <a:t> C. Sleep affects brain function.</a:t>
            </a:r>
            <a:br>
              <a:rPr lang="en-US" sz="1800">
                <a:solidFill>
                  <a:srgbClr val="3E3D2D"/>
                </a:solidFill>
                <a:latin typeface="Century Gothic"/>
              </a:rPr>
            </a:br>
            <a:r>
              <a:rPr lang="en-US" sz="1800">
                <a:solidFill>
                  <a:srgbClr val="3E3D2D"/>
                </a:solidFill>
                <a:latin typeface="Century Gothic"/>
              </a:rPr>
              <a:t>III. Unhealthy habits create negative changes in the brain.</a:t>
            </a:r>
            <a:br>
              <a:rPr lang="en-US" sz="1800">
                <a:solidFill>
                  <a:srgbClr val="3E3D2D"/>
                </a:solidFill>
                <a:latin typeface="Century Gothic"/>
              </a:rPr>
            </a:br>
            <a:r>
              <a:rPr lang="en-US" sz="1800">
                <a:solidFill>
                  <a:srgbClr val="3E3D2D"/>
                </a:solidFill>
                <a:latin typeface="Century Gothic"/>
              </a:rPr>
              <a:t> A. Drug use affects brain function.</a:t>
            </a:r>
            <a:br>
              <a:rPr lang="en-US" sz="1800">
                <a:solidFill>
                  <a:srgbClr val="3E3D2D"/>
                </a:solidFill>
                <a:latin typeface="Century Gothic"/>
              </a:rPr>
            </a:br>
            <a:r>
              <a:rPr lang="en-US" sz="1800">
                <a:solidFill>
                  <a:srgbClr val="3E3D2D"/>
                </a:solidFill>
                <a:latin typeface="Century Gothic"/>
              </a:rPr>
              <a:t> B. Negative thought patterns affect mood.</a:t>
            </a:r>
          </a:p>
        </p:txBody>
      </p:sp>
    </p:spTree>
    <p:extLst>
      <p:ext uri="{BB962C8B-B14F-4D97-AF65-F5344CB8AC3E}">
        <p14:creationId xmlns:p14="http://schemas.microsoft.com/office/powerpoint/2010/main" xmlns="" val="234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Organize all your notes and sources.</a:t>
            </a:r>
          </a:p>
        </p:txBody>
      </p:sp>
      <p:pic>
        <p:nvPicPr>
          <p:cNvPr id="5" name="Picture Placeholder 4" descr="postitgirl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471" r="94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Have your supporting evidence ready when you write. </a:t>
            </a:r>
          </a:p>
        </p:txBody>
      </p:sp>
    </p:spTree>
    <p:extLst>
      <p:ext uri="{BB962C8B-B14F-4D97-AF65-F5344CB8AC3E}">
        <p14:creationId xmlns:p14="http://schemas.microsoft.com/office/powerpoint/2010/main" xmlns="" val="42511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reamstimefree_9166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6175" y="2397630"/>
            <a:ext cx="3090863" cy="20690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Write a draft of your paper.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Then set it aside for a while. Go back and edit it. Don't forget to proofread!</a:t>
            </a:r>
          </a:p>
        </p:txBody>
      </p:sp>
    </p:spTree>
    <p:extLst>
      <p:ext uri="{BB962C8B-B14F-4D97-AF65-F5344CB8AC3E}">
        <p14:creationId xmlns:p14="http://schemas.microsoft.com/office/powerpoint/2010/main" xmlns="" val="38606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cce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6175" y="2272071"/>
            <a:ext cx="3090863" cy="23202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Congratulations!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You've written a successful paper. Did it make you feel happy?</a:t>
            </a:r>
          </a:p>
        </p:txBody>
      </p:sp>
    </p:spTree>
    <p:extLst>
      <p:ext uri="{BB962C8B-B14F-4D97-AF65-F5344CB8AC3E}">
        <p14:creationId xmlns:p14="http://schemas.microsoft.com/office/powerpoint/2010/main" xmlns="" val="11819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25"/>
              <a:t>Rebecca Haden </a:t>
            </a:r>
            <a:br>
              <a:rPr lang="en-US" sz="2025"/>
            </a:br>
            <a:r>
              <a:rPr lang="en-US" sz="2025"/>
              <a:t/>
            </a:r>
            <a:br>
              <a:rPr lang="en-US" sz="2025"/>
            </a:br>
            <a:r>
              <a:rPr lang="en-US" sz="2025"/>
              <a:t>Northwest Arkansas Community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3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74A50F"/>
                </a:solidFill>
              </a:rPr>
              <a:t>“Happiness is the meaning and the purpose of life, the whole aim and end of human existence”</a:t>
            </a:r>
            <a:endParaRPr lang="en-US">
              <a:solidFill>
                <a:srgbClr val="A9EA25"/>
              </a:solidFill>
            </a:endParaRPr>
          </a:p>
        </p:txBody>
      </p:sp>
      <p:pic>
        <p:nvPicPr>
          <p:cNvPr id="5" name="Picture Placeholder 4" descr="iStock_000005866705XSmall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1883" r="118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--Aristotle said this. Do you agree?</a:t>
            </a:r>
          </a:p>
        </p:txBody>
      </p:sp>
    </p:spTree>
    <p:extLst>
      <p:ext uri="{BB962C8B-B14F-4D97-AF65-F5344CB8AC3E}">
        <p14:creationId xmlns:p14="http://schemas.microsoft.com/office/powerpoint/2010/main" xmlns="" val="39735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reamstimefree_38778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6175" y="1114027"/>
            <a:ext cx="3090863" cy="46362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"Who said you should be happy? </a:t>
            </a:r>
            <a:br>
              <a:rPr lang="en-US"/>
            </a:br>
            <a:r>
              <a:rPr lang="en-US"/>
              <a:t>Do your work."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Colette said this. Does she have a point?</a:t>
            </a:r>
          </a:p>
        </p:txBody>
      </p:sp>
    </p:spTree>
    <p:extLst>
      <p:ext uri="{BB962C8B-B14F-4D97-AF65-F5344CB8AC3E}">
        <p14:creationId xmlns:p14="http://schemas.microsoft.com/office/powerpoint/2010/main" xmlns="" val="9008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18029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6175" y="1371599"/>
            <a:ext cx="3090863" cy="41211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“If you want to live a happy life, tie it to a goal, not to people or things.”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Albert Einstein said this. Would you take his advice?</a:t>
            </a:r>
          </a:p>
        </p:txBody>
      </p:sp>
    </p:spTree>
    <p:extLst>
      <p:ext uri="{BB962C8B-B14F-4D97-AF65-F5344CB8AC3E}">
        <p14:creationId xmlns:p14="http://schemas.microsoft.com/office/powerpoint/2010/main" xmlns="" val="7682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“Happiness is not the absence of problems but the ability to deal with them.”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an anonymous statement about happiness. Is it true?</a:t>
            </a:r>
          </a:p>
        </p:txBody>
      </p:sp>
      <p:pic>
        <p:nvPicPr>
          <p:cNvPr id="7" name="Content Placeholder 6" descr="dreamstimefree_13157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6175" y="1114028"/>
            <a:ext cx="3090863" cy="4636294"/>
          </a:xfrm>
        </p:spPr>
      </p:pic>
    </p:spTree>
    <p:extLst>
      <p:ext uri="{BB962C8B-B14F-4D97-AF65-F5344CB8AC3E}">
        <p14:creationId xmlns:p14="http://schemas.microsoft.com/office/powerpoint/2010/main" xmlns="" val="6264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“There is only one happiness in this life, to love and be loved.”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George Sand said this. What do you think?</a:t>
            </a:r>
          </a:p>
        </p:txBody>
      </p:sp>
      <p:pic>
        <p:nvPicPr>
          <p:cNvPr id="7" name="Content Placeholder 6" descr="grandp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92396" y="2075815"/>
            <a:ext cx="2598420" cy="2712720"/>
          </a:xfrm>
        </p:spPr>
      </p:pic>
    </p:spTree>
    <p:extLst>
      <p:ext uri="{BB962C8B-B14F-4D97-AF65-F5344CB8AC3E}">
        <p14:creationId xmlns:p14="http://schemas.microsoft.com/office/powerpoint/2010/main" xmlns="" val="431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Now that you know what others have said...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/>
              <a:t>It's time to develop your own ideas. </a:t>
            </a:r>
          </a:p>
          <a:p>
            <a:r>
              <a:rPr lang="en-US"/>
              <a:t>Think about it. </a:t>
            </a:r>
          </a:p>
          <a:p>
            <a:r>
              <a:rPr lang="en-US"/>
              <a:t>Talk about it.</a:t>
            </a:r>
          </a:p>
          <a:p>
            <a:r>
              <a:rPr lang="en-US"/>
              <a:t>Use a mind map. </a:t>
            </a:r>
          </a:p>
          <a:p>
            <a:r>
              <a:rPr lang="en-US"/>
              <a:t>Do some research. </a:t>
            </a:r>
          </a:p>
          <a:p>
            <a:r>
              <a:rPr lang="en-US"/>
              <a:t>See what information you can find. </a:t>
            </a:r>
          </a:p>
        </p:txBody>
      </p:sp>
    </p:spTree>
    <p:extLst>
      <p:ext uri="{BB962C8B-B14F-4D97-AF65-F5344CB8AC3E}">
        <p14:creationId xmlns:p14="http://schemas.microsoft.com/office/powerpoint/2010/main" xmlns="" val="10892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 a research question.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answer can be your thesis.</a:t>
            </a:r>
          </a:p>
        </p:txBody>
      </p:sp>
    </p:spTree>
    <p:extLst>
      <p:ext uri="{BB962C8B-B14F-4D97-AF65-F5344CB8AC3E}">
        <p14:creationId xmlns:p14="http://schemas.microsoft.com/office/powerpoint/2010/main" xmlns="" val="38421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Is happiness under our control?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maybe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One global study concluded that the causes of happiness can be identified.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maybe not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One long-term study found that people's happiness didn't depend on their circumstances.</a:t>
            </a:r>
          </a:p>
        </p:txBody>
      </p:sp>
    </p:spTree>
    <p:extLst>
      <p:ext uri="{BB962C8B-B14F-4D97-AF65-F5344CB8AC3E}">
        <p14:creationId xmlns:p14="http://schemas.microsoft.com/office/powerpoint/2010/main" xmlns="" val="21908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485</Words>
  <Application>Microsoft Office PowerPoint</Application>
  <PresentationFormat>On-screen Show (4:3)</PresentationFormat>
  <Paragraphs>63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Happiness</vt:lpstr>
      <vt:lpstr>“Happiness is the meaning and the purpose of life, the whole aim and end of human existence”</vt:lpstr>
      <vt:lpstr>"Who said you should be happy?  Do your work."</vt:lpstr>
      <vt:lpstr>“If you want to live a happy life, tie it to a goal, not to people or things.”</vt:lpstr>
      <vt:lpstr>“Happiness is not the absence of problems but the ability to deal with them.”</vt:lpstr>
      <vt:lpstr>“There is only one happiness in this life, to love and be loved.”</vt:lpstr>
      <vt:lpstr>Now that you know what others have said...</vt:lpstr>
      <vt:lpstr>Develop a research question.</vt:lpstr>
      <vt:lpstr>Is happiness under our control?</vt:lpstr>
      <vt:lpstr>Once you have a question, look for an answer.</vt:lpstr>
      <vt:lpstr>Keep track of your sources as you go. </vt:lpstr>
      <vt:lpstr>Identify quotes with quotation marks.</vt:lpstr>
      <vt:lpstr>Organize your thoughts and information into an outline.</vt:lpstr>
      <vt:lpstr>Organize all your notes and sources.</vt:lpstr>
      <vt:lpstr>Write a draft of your paper.</vt:lpstr>
      <vt:lpstr>Congratulations!</vt:lpstr>
      <vt:lpstr>Rebecca Haden   Northwest Arkansas Community College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Happiness</dc:title>
  <dc:creator>rebecca</dc:creator>
  <cp:lastModifiedBy>rebecca</cp:lastModifiedBy>
  <cp:revision>12</cp:revision>
  <dcterms:modified xsi:type="dcterms:W3CDTF">2011-03-19T11:57:33Z</dcterms:modified>
</cp:coreProperties>
</file>